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61" r:id="rId3"/>
    <p:sldId id="262" r:id="rId4"/>
    <p:sldId id="257" r:id="rId5"/>
    <p:sldId id="259" r:id="rId6"/>
    <p:sldId id="258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E162434-7841-46C7-A58E-6D2602953260}" type="datetime1">
              <a:rPr lang="en-US" smtClean="0"/>
              <a:pPr lvl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27478FD-64E3-408A-A103-5FC741934870}" type="slidenum">
              <a:rPr lang="en-US" smtClean="0"/>
              <a:t>‹nr.›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608257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4187FE-A76C-4EB9-A313-C2EE1EEC0EC6}" type="datetime1">
              <a:rPr lang="en-US" smtClean="0"/>
              <a:pPr lvl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E3BD2DC-0B9F-4B4B-A276-13112E84992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8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A274AFB-BFC4-4E0E-82BD-D0A07AD3C176}" type="datetime1">
              <a:rPr lang="en-US" smtClean="0"/>
              <a:pPr lvl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906EE50-E8DD-4D7F-884C-8B4A8D5DD8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98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AEE3F5A-815F-432B-8962-F241DC14BDF3}" type="datetime1">
              <a:rPr lang="en-US" smtClean="0"/>
              <a:pPr lvl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208D0F-E9BF-4D6C-B9D9-21557289ACF4}" type="slidenum">
              <a:rPr lang="en-US" smtClean="0"/>
              <a:t>‹nr.›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9321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DC54478-7730-4805-BEA1-E07111777074}" type="datetime1">
              <a:rPr lang="en-US" smtClean="0"/>
              <a:pPr lvl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67DF79D-2D2F-44F9-A8D1-5BCFE27742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25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7A6058A-6940-4739-AC7F-A3FFD40356C9}" type="datetime1">
              <a:rPr lang="en-US" smtClean="0"/>
              <a:pPr lvl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16D48B-27E0-4270-812F-F5EEFD53B6E4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9848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7A6058A-6940-4739-AC7F-A3FFD40356C9}" type="datetime1">
              <a:rPr lang="en-US" smtClean="0"/>
              <a:pPr lvl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16D48B-27E0-4270-812F-F5EEFD53B6E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3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B4187CB-810D-4E5A-BABB-2CF507492E97}" type="datetime1">
              <a:rPr lang="en-US" smtClean="0"/>
              <a:pPr lvl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1EDDA4-68D8-4FF1-92E2-1E5768BCC41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1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B354677-9D3E-4F04-82F5-7C31F10CE882}" type="datetime1">
              <a:rPr lang="en-US" smtClean="0"/>
              <a:pPr lvl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9D9287-7DF2-47D6-9EB3-36100AAC77B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42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EF18886-D5F3-4017-8248-BB0B6DBC3449}" type="datetime1">
              <a:rPr lang="en-US" smtClean="0"/>
              <a:pPr lvl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28D13FB-DDC1-495D-B22E-2964DCD5260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2000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F29BB77-973F-498E-AF2A-E920C3DD38E0}" type="datetime1">
              <a:rPr lang="en-US" smtClean="0"/>
              <a:pPr lvl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355E0DE-3696-4707-85FD-86D06B4587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42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6F4ABFE-DA68-4AC3-A4E3-147820C92BCC}" type="datetime1">
              <a:rPr lang="en-US" smtClean="0"/>
              <a:pPr lvl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A607E8B-AA9E-4DC1-BDAA-B040E8CA96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8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36E1E07-BEBA-406C-BC97-241FBB9D4EBC}" type="datetime1">
              <a:rPr lang="en-US" smtClean="0"/>
              <a:pPr lvl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81807D9-2CFD-48D9-A216-5351D479D7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96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AC92314-2045-4533-878B-4EB1F71B3F1A}" type="datetime1">
              <a:rPr lang="en-US" smtClean="0"/>
              <a:pPr lvl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8E036B-2C9A-4FD9-B4E0-E46432BF15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4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2EFDB75-7703-473F-9A5B-1CA25FF044D1}" type="datetime1">
              <a:rPr lang="en-US" smtClean="0"/>
              <a:pPr lvl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4CD6518-A942-4EEB-8B1A-C0C0EA6A6D8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99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7377AAE-732D-4466-A887-A3C55AFBE74D}" type="datetime1">
              <a:rPr lang="en-US" smtClean="0"/>
              <a:pPr lvl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45E70A-156D-4F45-B89E-C6A9F495C25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8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7014460-8DF3-44C1-AC97-C84DCD017383}" type="datetime1">
              <a:rPr lang="en-US" smtClean="0"/>
              <a:pPr lvl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7FEFA7D-3ABA-4B86-8BCD-12C09EB8DC8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6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lvl="0"/>
            <a:fld id="{97A6058A-6940-4739-AC7F-A3FFD40356C9}" type="datetime1">
              <a:rPr lang="en-US" smtClean="0"/>
              <a:pPr lvl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lvl="0"/>
            <a:fld id="{BB16D48B-27E0-4270-812F-F5EEFD53B6E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405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ARHlqL2uVc&amp;feature=youtu.b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Wqu9qxLbH8&amp;feature=youtu.b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nl-NL"/>
              <a:t>Inzicht krijgen in</a:t>
            </a:r>
            <a:br>
              <a:rPr lang="nl-NL"/>
            </a:br>
            <a:r>
              <a:rPr lang="nl-NL"/>
              <a:t>Ethiek </a:t>
            </a:r>
          </a:p>
        </p:txBody>
      </p:sp>
      <p:sp>
        <p:nvSpPr>
          <p:cNvPr id="3" name="Ondertitel 2"/>
          <p:cNvSpPr txBox="1">
            <a:spLocks noGrp="1"/>
          </p:cNvSpPr>
          <p:nvPr>
            <p:ph type="subTitle" idx="1"/>
          </p:nvPr>
        </p:nvSpPr>
        <p:spPr>
          <a:xfrm>
            <a:off x="1154951" y="4777383"/>
            <a:ext cx="3258016" cy="861419"/>
          </a:xfrm>
        </p:spPr>
        <p:txBody>
          <a:bodyPr/>
          <a:lstStyle/>
          <a:p>
            <a:pPr lvl="0"/>
            <a:r>
              <a:rPr lang="nl-NL" dirty="0" smtClean="0"/>
              <a:t>1A-TE01</a:t>
            </a:r>
            <a:endParaRPr lang="nl-NL" dirty="0"/>
          </a:p>
        </p:txBody>
      </p:sp>
      <p:sp>
        <p:nvSpPr>
          <p:cNvPr id="4" name="AutoShape 2" descr="Afbeeldingsresultaat voor ethiek loesje"/>
          <p:cNvSpPr/>
          <p:nvPr/>
        </p:nvSpPr>
        <p:spPr>
          <a:xfrm>
            <a:off x="-31747" y="-136529"/>
            <a:ext cx="304796" cy="30479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entury Gothic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4803" y="1881185"/>
            <a:ext cx="2358886" cy="289618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0" y="0"/>
            <a:ext cx="12191996" cy="6858000"/>
            <a:chOff x="0" y="0"/>
            <a:chExt cx="12191996" cy="6858000"/>
          </a:xfrm>
          <a:solidFill>
            <a:schemeClr val="bg2">
              <a:lumMod val="60000"/>
              <a:lumOff val="40000"/>
            </a:schemeClr>
          </a:solidFill>
        </p:grpSpPr>
        <p:sp>
          <p:nvSpPr>
            <p:cNvPr id="3" name="Rectangle 6"/>
            <p:cNvSpPr/>
            <p:nvPr/>
          </p:nvSpPr>
          <p:spPr>
            <a:xfrm>
              <a:off x="0" y="0"/>
              <a:ext cx="12191996" cy="6858000"/>
            </a:xfrm>
            <a:prstGeom prst="rect">
              <a:avLst/>
            </a:prstGeom>
            <a:grp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" name="Oval 7"/>
            <p:cNvSpPr/>
            <p:nvPr/>
          </p:nvSpPr>
          <p:spPr>
            <a:xfrm>
              <a:off x="0" y="2667003"/>
              <a:ext cx="4190996" cy="4190996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" name="Oval 8"/>
            <p:cNvSpPr/>
            <p:nvPr/>
          </p:nvSpPr>
          <p:spPr>
            <a:xfrm>
              <a:off x="0" y="2895603"/>
              <a:ext cx="2362196" cy="2362196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Rectangle 9"/>
            <p:cNvSpPr/>
            <p:nvPr/>
          </p:nvSpPr>
          <p:spPr>
            <a:xfrm>
              <a:off x="6700823" y="402162"/>
              <a:ext cx="5067842" cy="6053666"/>
            </a:xfrm>
            <a:prstGeom prst="rect">
              <a:avLst/>
            </a:prstGeom>
            <a:grpFill/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 5"/>
            <p:cNvSpPr/>
            <p:nvPr/>
          </p:nvSpPr>
          <p:spPr>
            <a:xfrm rot="16200004">
              <a:off x="3787248" y="2801717"/>
              <a:ext cx="6053666" cy="125455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000"/>
                <a:gd name="f4" fmla="val 8000"/>
                <a:gd name="f5" fmla="val 7970"/>
                <a:gd name="f6" fmla="val 7"/>
                <a:gd name="f7" fmla="val 9773"/>
                <a:gd name="f8" fmla="val 156"/>
                <a:gd name="f9" fmla="val 9547"/>
                <a:gd name="f10" fmla="val 298"/>
                <a:gd name="f11" fmla="val 9320"/>
                <a:gd name="f12" fmla="val 437"/>
                <a:gd name="f13" fmla="val 9092"/>
                <a:gd name="f14" fmla="val 556"/>
                <a:gd name="f15" fmla="val 8865"/>
                <a:gd name="f16" fmla="val 676"/>
                <a:gd name="f17" fmla="val 8637"/>
                <a:gd name="f18" fmla="val 788"/>
                <a:gd name="f19" fmla="val 8412"/>
                <a:gd name="f20" fmla="val 884"/>
                <a:gd name="f21" fmla="val 8184"/>
                <a:gd name="f22" fmla="val 975"/>
                <a:gd name="f23" fmla="val 7957"/>
                <a:gd name="f24" fmla="val 1058"/>
                <a:gd name="f25" fmla="val 7734"/>
                <a:gd name="f26" fmla="val 1130"/>
                <a:gd name="f27" fmla="val 7508"/>
                <a:gd name="f28" fmla="val 1202"/>
                <a:gd name="f29" fmla="val 7285"/>
                <a:gd name="f30" fmla="val 1262"/>
                <a:gd name="f31" fmla="val 7062"/>
                <a:gd name="f32" fmla="val 1309"/>
                <a:gd name="f33" fmla="val 6840"/>
                <a:gd name="f34" fmla="val 1358"/>
                <a:gd name="f35" fmla="val 6620"/>
                <a:gd name="f36" fmla="val 1399"/>
                <a:gd name="f37" fmla="val 6402"/>
                <a:gd name="f38" fmla="val 1428"/>
                <a:gd name="f39" fmla="val 6184"/>
                <a:gd name="f40" fmla="val 1453"/>
                <a:gd name="f41" fmla="val 5968"/>
                <a:gd name="f42" fmla="val 1477"/>
                <a:gd name="f43" fmla="val 5755"/>
                <a:gd name="f44" fmla="val 1488"/>
                <a:gd name="f45" fmla="val 5542"/>
                <a:gd name="f46" fmla="val 1500"/>
                <a:gd name="f47" fmla="val 5332"/>
                <a:gd name="f48" fmla="val 1506"/>
                <a:gd name="f49" fmla="val 5124"/>
                <a:gd name="f50" fmla="val 4918"/>
                <a:gd name="f51" fmla="val 4714"/>
                <a:gd name="f52" fmla="val 4514"/>
                <a:gd name="f53" fmla="val 1470"/>
                <a:gd name="f54" fmla="val 4316"/>
                <a:gd name="f55" fmla="val 4122"/>
                <a:gd name="f56" fmla="val 1434"/>
                <a:gd name="f57" fmla="val 3929"/>
                <a:gd name="f58" fmla="val 1405"/>
                <a:gd name="f59" fmla="val 3739"/>
                <a:gd name="f60" fmla="val 1374"/>
                <a:gd name="f61" fmla="val 3553"/>
                <a:gd name="f62" fmla="val 1346"/>
                <a:gd name="f63" fmla="val 3190"/>
                <a:gd name="f64" fmla="val 1267"/>
                <a:gd name="f65" fmla="val 2842"/>
                <a:gd name="f66" fmla="val 1183"/>
                <a:gd name="f67" fmla="val 2508"/>
                <a:gd name="f68" fmla="val 1095"/>
                <a:gd name="f69" fmla="val 2192"/>
                <a:gd name="f70" fmla="val 998"/>
                <a:gd name="f71" fmla="val 1890"/>
                <a:gd name="f72" fmla="val 897"/>
                <a:gd name="f73" fmla="val 1610"/>
                <a:gd name="f74" fmla="val 1347"/>
                <a:gd name="f75" fmla="val 681"/>
                <a:gd name="f76" fmla="val 1105"/>
                <a:gd name="f77" fmla="val 574"/>
                <a:gd name="f78" fmla="val 883"/>
                <a:gd name="f79" fmla="val 473"/>
                <a:gd name="f80" fmla="val 686"/>
                <a:gd name="f81" fmla="val 377"/>
                <a:gd name="f82" fmla="val 508"/>
                <a:gd name="f83" fmla="val 286"/>
                <a:gd name="f84" fmla="val 358"/>
                <a:gd name="f85" fmla="val 210"/>
                <a:gd name="f86" fmla="val 232"/>
                <a:gd name="f87" fmla="val 138"/>
                <a:gd name="f88" fmla="val 59"/>
                <a:gd name="f89" fmla="val 35"/>
                <a:gd name="f90" fmla="*/ f0 1 10000"/>
                <a:gd name="f91" fmla="*/ f1 1 8000"/>
                <a:gd name="f92" fmla="+- f4 0 f2"/>
                <a:gd name="f93" fmla="+- f3 0 f2"/>
                <a:gd name="f94" fmla="*/ f93 1 10000"/>
                <a:gd name="f95" fmla="*/ f92 1 8000"/>
                <a:gd name="f96" fmla="*/ f2 1 f94"/>
                <a:gd name="f97" fmla="*/ f3 1 f94"/>
                <a:gd name="f98" fmla="*/ f2 1 f95"/>
                <a:gd name="f99" fmla="*/ f4 1 f95"/>
                <a:gd name="f100" fmla="*/ f96 f90 1"/>
                <a:gd name="f101" fmla="*/ f97 f90 1"/>
                <a:gd name="f102" fmla="*/ f99 f91 1"/>
                <a:gd name="f103" fmla="*/ f98 f9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0" t="f103" r="f101" b="f102"/>
              <a:pathLst>
                <a:path w="10000" h="8000">
                  <a:moveTo>
                    <a:pt x="f2" y="f2"/>
                  </a:moveTo>
                  <a:lnTo>
                    <a:pt x="f2" y="f5"/>
                  </a:lnTo>
                  <a:lnTo>
                    <a:pt x="f3" y="f4"/>
                  </a:lnTo>
                  <a:lnTo>
                    <a:pt x="f3" y="f6"/>
                  </a:lnTo>
                  <a:lnTo>
                    <a:pt x="f3" y="f6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46"/>
                  </a:lnTo>
                  <a:lnTo>
                    <a:pt x="f50" y="f46"/>
                  </a:lnTo>
                  <a:lnTo>
                    <a:pt x="f51" y="f44"/>
                  </a:lnTo>
                  <a:lnTo>
                    <a:pt x="f52" y="f53"/>
                  </a:lnTo>
                  <a:lnTo>
                    <a:pt x="f54" y="f40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59" y="f60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67" y="f68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3" y="f18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2" y="f2"/>
                  </a:lnTo>
                  <a:lnTo>
                    <a:pt x="f2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 5"/>
            <p:cNvSpPr/>
            <p:nvPr/>
          </p:nvSpPr>
          <p:spPr>
            <a:xfrm rot="15922474">
              <a:off x="4698351" y="1826073"/>
              <a:ext cx="3299411" cy="44092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000"/>
                <a:gd name="f4" fmla="val 5291"/>
                <a:gd name="f5" fmla="val 85"/>
                <a:gd name="f6" fmla="val 2532"/>
                <a:gd name="f7" fmla="val 1736"/>
                <a:gd name="f8" fmla="val 3911"/>
                <a:gd name="f9" fmla="val 7524"/>
                <a:gd name="f10" fmla="val 5298"/>
                <a:gd name="f11" fmla="val 9958"/>
                <a:gd name="f12" fmla="val 9989"/>
                <a:gd name="f13" fmla="val 1958"/>
                <a:gd name="f14" fmla="val 9969"/>
                <a:gd name="f15" fmla="val 3333"/>
                <a:gd name="f16" fmla="val 9667"/>
                <a:gd name="f17" fmla="val 204"/>
                <a:gd name="f18" fmla="val 9334"/>
                <a:gd name="f19" fmla="val 400"/>
                <a:gd name="f20" fmla="val 9001"/>
                <a:gd name="f21" fmla="val 590"/>
                <a:gd name="f22" fmla="val 8667"/>
                <a:gd name="f23" fmla="val 753"/>
                <a:gd name="f24" fmla="val 8333"/>
                <a:gd name="f25" fmla="val 917"/>
                <a:gd name="f26" fmla="val 7999"/>
                <a:gd name="f27" fmla="val 1071"/>
                <a:gd name="f28" fmla="val 7669"/>
                <a:gd name="f29" fmla="val 1202"/>
                <a:gd name="f30" fmla="val 7333"/>
                <a:gd name="f31" fmla="val 1325"/>
                <a:gd name="f32" fmla="val 7000"/>
                <a:gd name="f33" fmla="val 1440"/>
                <a:gd name="f34" fmla="val 6673"/>
                <a:gd name="f35" fmla="val 1538"/>
                <a:gd name="f36" fmla="val 6340"/>
                <a:gd name="f37" fmla="val 1636"/>
                <a:gd name="f38" fmla="val 6013"/>
                <a:gd name="f39" fmla="val 1719"/>
                <a:gd name="f40" fmla="val 5686"/>
                <a:gd name="f41" fmla="val 1784"/>
                <a:gd name="f42" fmla="val 5359"/>
                <a:gd name="f43" fmla="val 1850"/>
                <a:gd name="f44" fmla="val 5036"/>
                <a:gd name="f45" fmla="val 1906"/>
                <a:gd name="f46" fmla="val 4717"/>
                <a:gd name="f47" fmla="val 1948"/>
                <a:gd name="f48" fmla="val 4396"/>
                <a:gd name="f49" fmla="val 1980"/>
                <a:gd name="f50" fmla="val 4079"/>
                <a:gd name="f51" fmla="val 2013"/>
                <a:gd name="f52" fmla="val 3766"/>
                <a:gd name="f53" fmla="val 2029"/>
                <a:gd name="f54" fmla="val 3454"/>
                <a:gd name="f55" fmla="val 2046"/>
                <a:gd name="f56" fmla="val 3145"/>
                <a:gd name="f57" fmla="val 2053"/>
                <a:gd name="f58" fmla="val 2839"/>
                <a:gd name="f59" fmla="val 2537"/>
                <a:gd name="f60" fmla="val 2238"/>
                <a:gd name="f61" fmla="val 1943"/>
                <a:gd name="f62" fmla="val 2004"/>
                <a:gd name="f63" fmla="val 1653"/>
                <a:gd name="f64" fmla="val 1368"/>
                <a:gd name="f65" fmla="val 1955"/>
                <a:gd name="f66" fmla="val 1085"/>
                <a:gd name="f67" fmla="val 1915"/>
                <a:gd name="f68" fmla="val 806"/>
                <a:gd name="f69" fmla="val 1873"/>
                <a:gd name="f70" fmla="val 533"/>
                <a:gd name="f71" fmla="val 1833"/>
                <a:gd name="f72" fmla="val 1726"/>
                <a:gd name="f73" fmla="val 28"/>
                <a:gd name="f74" fmla="val 1995"/>
                <a:gd name="f75" fmla="val 57"/>
                <a:gd name="f76" fmla="val 2263"/>
                <a:gd name="f77" fmla="*/ f0 1 10000"/>
                <a:gd name="f78" fmla="*/ f1 1 5291"/>
                <a:gd name="f79" fmla="+- f4 0 f2"/>
                <a:gd name="f80" fmla="+- f3 0 f2"/>
                <a:gd name="f81" fmla="*/ f80 1 10000"/>
                <a:gd name="f82" fmla="*/ f79 1 5291"/>
                <a:gd name="f83" fmla="*/ f2 1 f81"/>
                <a:gd name="f84" fmla="*/ f3 1 f81"/>
                <a:gd name="f85" fmla="*/ f2 1 f82"/>
                <a:gd name="f86" fmla="*/ f4 1 f82"/>
                <a:gd name="f87" fmla="*/ f83 f77 1"/>
                <a:gd name="f88" fmla="*/ f84 f77 1"/>
                <a:gd name="f89" fmla="*/ f86 f78 1"/>
                <a:gd name="f90" fmla="*/ f85 f7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7" t="f90" r="f88" b="f89"/>
              <a:pathLst>
                <a:path w="10000" h="5291">
                  <a:moveTo>
                    <a:pt x="f5" y="f6"/>
                  </a:moveTo>
                  <a:cubicBezTo>
                    <a:pt x="f7" y="f8"/>
                    <a:pt x="f9" y="f10"/>
                    <a:pt x="f11" y="f4"/>
                  </a:cubicBezTo>
                  <a:cubicBezTo>
                    <a:pt x="f12" y="f13"/>
                    <a:pt x="f14" y="f15"/>
                    <a:pt x="f3" y="f2"/>
                  </a:cubicBezTo>
                  <a:lnTo>
                    <a:pt x="f3" y="f2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5"/>
                  </a:lnTo>
                  <a:lnTo>
                    <a:pt x="f59" y="f55"/>
                  </a:lnTo>
                  <a:lnTo>
                    <a:pt x="f60" y="f53"/>
                  </a:lnTo>
                  <a:lnTo>
                    <a:pt x="f61" y="f62"/>
                  </a:lnTo>
                  <a:lnTo>
                    <a:pt x="f63" y="f49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2" y="f72"/>
                  </a:lnTo>
                  <a:cubicBezTo>
                    <a:pt x="f73" y="f74"/>
                    <a:pt x="f75" y="f7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 5"/>
            <p:cNvSpPr/>
            <p:nvPr/>
          </p:nvSpPr>
          <p:spPr>
            <a:xfrm>
              <a:off x="0" y="1591"/>
              <a:ext cx="12191996" cy="68564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5356"/>
                <a:gd name="f4" fmla="val 8638"/>
                <a:gd name="f5" fmla="val 14748"/>
                <a:gd name="f6" fmla="val 8038"/>
                <a:gd name="f7" fmla="val 600"/>
                <a:gd name="f8" fmla="val 592"/>
                <a:gd name="f9" fmla="*/ f0 1 15356"/>
                <a:gd name="f10" fmla="*/ f1 1 8638"/>
                <a:gd name="f11" fmla="+- f4 0 f2"/>
                <a:gd name="f12" fmla="+- f3 0 f2"/>
                <a:gd name="f13" fmla="*/ f12 1 15356"/>
                <a:gd name="f14" fmla="*/ f11 1 8638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5356" h="8638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  <a:lnTo>
                    <a:pt x="f3" y="f2"/>
                  </a:lnTo>
                  <a:lnTo>
                    <a:pt x="f2" y="f2"/>
                  </a:lnTo>
                  <a:close/>
                  <a:moveTo>
                    <a:pt x="f5" y="f6"/>
                  </a:moveTo>
                  <a:lnTo>
                    <a:pt x="f7" y="f6"/>
                  </a:lnTo>
                  <a:lnTo>
                    <a:pt x="f7" y="f8"/>
                  </a:lnTo>
                  <a:lnTo>
                    <a:pt x="f5" y="f8"/>
                  </a:lnTo>
                  <a:lnTo>
                    <a:pt x="f5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pic>
        <p:nvPicPr>
          <p:cNvPr id="10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832" y="1771887"/>
            <a:ext cx="4828708" cy="333180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1" name="Rectangle 13"/>
          <p:cNvSpPr>
            <a:spLocks noMove="1" noResize="1"/>
          </p:cNvSpPr>
          <p:nvPr/>
        </p:nvSpPr>
        <p:spPr>
          <a:xfrm>
            <a:off x="10437811" y="0"/>
            <a:ext cx="685800" cy="1143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2" name="Titel 1"/>
          <p:cNvSpPr txBox="1">
            <a:spLocks noGrp="1"/>
          </p:cNvSpPr>
          <p:nvPr>
            <p:ph type="title"/>
          </p:nvPr>
        </p:nvSpPr>
        <p:spPr>
          <a:xfrm>
            <a:off x="639101" y="629262"/>
            <a:ext cx="5132435" cy="1622319"/>
          </a:xfrm>
        </p:spPr>
        <p:txBody>
          <a:bodyPr>
            <a:normAutofit/>
          </a:bodyPr>
          <a:lstStyle/>
          <a:p>
            <a:pPr lvl="0"/>
            <a:r>
              <a:rPr lang="nl-NL" b="1" dirty="0"/>
              <a:t>Doel:</a:t>
            </a:r>
            <a:br>
              <a:rPr lang="nl-NL" b="1" dirty="0"/>
            </a:br>
            <a:endParaRPr lang="nl-NL" b="1" dirty="0"/>
          </a:p>
        </p:txBody>
      </p:sp>
      <p:sp>
        <p:nvSpPr>
          <p:cNvPr id="13" name="Tijdelijke aanduiding voor inhoud 2"/>
          <p:cNvSpPr txBox="1">
            <a:spLocks noGrp="1"/>
          </p:cNvSpPr>
          <p:nvPr>
            <p:ph idx="1"/>
          </p:nvPr>
        </p:nvSpPr>
        <p:spPr>
          <a:xfrm>
            <a:off x="639101" y="2418734"/>
            <a:ext cx="5132435" cy="3811740"/>
          </a:xfrm>
        </p:spPr>
        <p:txBody>
          <a:bodyPr anchor="ctr"/>
          <a:lstStyle/>
          <a:p>
            <a:pPr lvl="0"/>
            <a:r>
              <a:rPr lang="nl-NL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Inzicht krijgen in ethiek.</a:t>
            </a:r>
          </a:p>
          <a:p>
            <a:pPr lvl="0"/>
            <a:r>
              <a:rPr lang="nl-NL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Eigen mening vormen en beargumenteren.</a:t>
            </a:r>
          </a:p>
          <a:p>
            <a:pPr lvl="0"/>
            <a:endParaRPr lang="nl-NL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060" y="262804"/>
            <a:ext cx="8534400" cy="1507067"/>
          </a:xfrm>
        </p:spPr>
        <p:txBody>
          <a:bodyPr/>
          <a:lstStyle/>
          <a:p>
            <a:r>
              <a:rPr lang="nl-NL" dirty="0" smtClean="0"/>
              <a:t>Wat is ethiek?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73316" y="1911096"/>
            <a:ext cx="10224580" cy="3615267"/>
          </a:xfrm>
        </p:spPr>
        <p:txBody>
          <a:bodyPr>
            <a:normAutofit/>
          </a:bodyPr>
          <a:lstStyle/>
          <a:p>
            <a:r>
              <a:rPr lang="nl-NL" sz="2800" dirty="0" smtClean="0">
                <a:solidFill>
                  <a:srgbClr val="FFFF00"/>
                </a:solidFill>
              </a:rPr>
              <a:t>Tak </a:t>
            </a:r>
            <a:r>
              <a:rPr lang="nl-NL" sz="2800" dirty="0">
                <a:solidFill>
                  <a:srgbClr val="FFFF00"/>
                </a:solidFill>
              </a:rPr>
              <a:t>van filosofie die zich bezig houdt met de vraag welke gedragingen en activiteiten toelaatbaar zijn en welke </a:t>
            </a:r>
            <a:r>
              <a:rPr lang="nl-NL" sz="2800" dirty="0" smtClean="0">
                <a:solidFill>
                  <a:srgbClr val="FFFF00"/>
                </a:solidFill>
              </a:rPr>
              <a:t>niet</a:t>
            </a:r>
          </a:p>
          <a:p>
            <a:endParaRPr lang="nl-NL" sz="2800" dirty="0"/>
          </a:p>
          <a:p>
            <a:r>
              <a:rPr lang="nl-NL" sz="2800" dirty="0" smtClean="0">
                <a:solidFill>
                  <a:srgbClr val="FFFF00"/>
                </a:solidFill>
              </a:rPr>
              <a:t>Het </a:t>
            </a:r>
            <a:r>
              <a:rPr lang="nl-NL" sz="2800" dirty="0">
                <a:solidFill>
                  <a:srgbClr val="FFFF00"/>
                </a:solidFill>
              </a:rPr>
              <a:t>nadenken over wat wel en wat niet zou mogen, wat wel en niet goed of verantwoord </a:t>
            </a:r>
            <a:r>
              <a:rPr lang="nl-NL" sz="2800" dirty="0" smtClean="0">
                <a:solidFill>
                  <a:srgbClr val="FFFF00"/>
                </a:solidFill>
              </a:rPr>
              <a:t>is</a:t>
            </a:r>
            <a:endParaRPr lang="nl-NL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84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0" y="0"/>
            <a:ext cx="12191996" cy="6858000"/>
            <a:chOff x="0" y="0"/>
            <a:chExt cx="12191996" cy="6858000"/>
          </a:xfrm>
          <a:solidFill>
            <a:schemeClr val="bg2">
              <a:lumMod val="60000"/>
              <a:lumOff val="40000"/>
            </a:schemeClr>
          </a:solidFill>
        </p:grpSpPr>
        <p:sp>
          <p:nvSpPr>
            <p:cNvPr id="3" name="Rectangle 6"/>
            <p:cNvSpPr/>
            <p:nvPr/>
          </p:nvSpPr>
          <p:spPr>
            <a:xfrm>
              <a:off x="0" y="0"/>
              <a:ext cx="12191996" cy="6858000"/>
            </a:xfrm>
            <a:prstGeom prst="rect">
              <a:avLst/>
            </a:prstGeom>
            <a:grpFill/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" name="Oval 7"/>
            <p:cNvSpPr/>
            <p:nvPr/>
          </p:nvSpPr>
          <p:spPr>
            <a:xfrm>
              <a:off x="0" y="2667003"/>
              <a:ext cx="4190996" cy="4190996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" name="Oval 8"/>
            <p:cNvSpPr/>
            <p:nvPr/>
          </p:nvSpPr>
          <p:spPr>
            <a:xfrm>
              <a:off x="0" y="2895603"/>
              <a:ext cx="2362196" cy="2362196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Rectangle 9"/>
            <p:cNvSpPr/>
            <p:nvPr/>
          </p:nvSpPr>
          <p:spPr>
            <a:xfrm>
              <a:off x="7289797" y="402162"/>
              <a:ext cx="4478868" cy="6053666"/>
            </a:xfrm>
            <a:prstGeom prst="rect">
              <a:avLst/>
            </a:prstGeom>
            <a:grpFill/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 5"/>
            <p:cNvSpPr/>
            <p:nvPr/>
          </p:nvSpPr>
          <p:spPr>
            <a:xfrm rot="16200004">
              <a:off x="4465660" y="2801717"/>
              <a:ext cx="6053666" cy="125455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000"/>
                <a:gd name="f4" fmla="val 8000"/>
                <a:gd name="f5" fmla="val 7970"/>
                <a:gd name="f6" fmla="val 7"/>
                <a:gd name="f7" fmla="val 9773"/>
                <a:gd name="f8" fmla="val 156"/>
                <a:gd name="f9" fmla="val 9547"/>
                <a:gd name="f10" fmla="val 298"/>
                <a:gd name="f11" fmla="val 9320"/>
                <a:gd name="f12" fmla="val 437"/>
                <a:gd name="f13" fmla="val 9092"/>
                <a:gd name="f14" fmla="val 556"/>
                <a:gd name="f15" fmla="val 8865"/>
                <a:gd name="f16" fmla="val 676"/>
                <a:gd name="f17" fmla="val 8637"/>
                <a:gd name="f18" fmla="val 788"/>
                <a:gd name="f19" fmla="val 8412"/>
                <a:gd name="f20" fmla="val 884"/>
                <a:gd name="f21" fmla="val 8184"/>
                <a:gd name="f22" fmla="val 975"/>
                <a:gd name="f23" fmla="val 7957"/>
                <a:gd name="f24" fmla="val 1058"/>
                <a:gd name="f25" fmla="val 7734"/>
                <a:gd name="f26" fmla="val 1130"/>
                <a:gd name="f27" fmla="val 7508"/>
                <a:gd name="f28" fmla="val 1202"/>
                <a:gd name="f29" fmla="val 7285"/>
                <a:gd name="f30" fmla="val 1262"/>
                <a:gd name="f31" fmla="val 7062"/>
                <a:gd name="f32" fmla="val 1309"/>
                <a:gd name="f33" fmla="val 6840"/>
                <a:gd name="f34" fmla="val 1358"/>
                <a:gd name="f35" fmla="val 6620"/>
                <a:gd name="f36" fmla="val 1399"/>
                <a:gd name="f37" fmla="val 6402"/>
                <a:gd name="f38" fmla="val 1428"/>
                <a:gd name="f39" fmla="val 6184"/>
                <a:gd name="f40" fmla="val 1453"/>
                <a:gd name="f41" fmla="val 5968"/>
                <a:gd name="f42" fmla="val 1477"/>
                <a:gd name="f43" fmla="val 5755"/>
                <a:gd name="f44" fmla="val 1488"/>
                <a:gd name="f45" fmla="val 5542"/>
                <a:gd name="f46" fmla="val 1500"/>
                <a:gd name="f47" fmla="val 5332"/>
                <a:gd name="f48" fmla="val 1506"/>
                <a:gd name="f49" fmla="val 5124"/>
                <a:gd name="f50" fmla="val 4918"/>
                <a:gd name="f51" fmla="val 4714"/>
                <a:gd name="f52" fmla="val 4514"/>
                <a:gd name="f53" fmla="val 1470"/>
                <a:gd name="f54" fmla="val 4316"/>
                <a:gd name="f55" fmla="val 4122"/>
                <a:gd name="f56" fmla="val 1434"/>
                <a:gd name="f57" fmla="val 3929"/>
                <a:gd name="f58" fmla="val 1405"/>
                <a:gd name="f59" fmla="val 3739"/>
                <a:gd name="f60" fmla="val 1374"/>
                <a:gd name="f61" fmla="val 3553"/>
                <a:gd name="f62" fmla="val 1346"/>
                <a:gd name="f63" fmla="val 3190"/>
                <a:gd name="f64" fmla="val 1267"/>
                <a:gd name="f65" fmla="val 2842"/>
                <a:gd name="f66" fmla="val 1183"/>
                <a:gd name="f67" fmla="val 2508"/>
                <a:gd name="f68" fmla="val 1095"/>
                <a:gd name="f69" fmla="val 2192"/>
                <a:gd name="f70" fmla="val 998"/>
                <a:gd name="f71" fmla="val 1890"/>
                <a:gd name="f72" fmla="val 897"/>
                <a:gd name="f73" fmla="val 1610"/>
                <a:gd name="f74" fmla="val 1347"/>
                <a:gd name="f75" fmla="val 681"/>
                <a:gd name="f76" fmla="val 1105"/>
                <a:gd name="f77" fmla="val 574"/>
                <a:gd name="f78" fmla="val 883"/>
                <a:gd name="f79" fmla="val 473"/>
                <a:gd name="f80" fmla="val 686"/>
                <a:gd name="f81" fmla="val 377"/>
                <a:gd name="f82" fmla="val 508"/>
                <a:gd name="f83" fmla="val 286"/>
                <a:gd name="f84" fmla="val 358"/>
                <a:gd name="f85" fmla="val 210"/>
                <a:gd name="f86" fmla="val 232"/>
                <a:gd name="f87" fmla="val 138"/>
                <a:gd name="f88" fmla="val 59"/>
                <a:gd name="f89" fmla="val 35"/>
                <a:gd name="f90" fmla="*/ f0 1 10000"/>
                <a:gd name="f91" fmla="*/ f1 1 8000"/>
                <a:gd name="f92" fmla="+- f4 0 f2"/>
                <a:gd name="f93" fmla="+- f3 0 f2"/>
                <a:gd name="f94" fmla="*/ f93 1 10000"/>
                <a:gd name="f95" fmla="*/ f92 1 8000"/>
                <a:gd name="f96" fmla="*/ f2 1 f94"/>
                <a:gd name="f97" fmla="*/ f3 1 f94"/>
                <a:gd name="f98" fmla="*/ f2 1 f95"/>
                <a:gd name="f99" fmla="*/ f4 1 f95"/>
                <a:gd name="f100" fmla="*/ f96 f90 1"/>
                <a:gd name="f101" fmla="*/ f97 f90 1"/>
                <a:gd name="f102" fmla="*/ f99 f91 1"/>
                <a:gd name="f103" fmla="*/ f98 f9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0" t="f103" r="f101" b="f102"/>
              <a:pathLst>
                <a:path w="10000" h="8000">
                  <a:moveTo>
                    <a:pt x="f2" y="f2"/>
                  </a:moveTo>
                  <a:lnTo>
                    <a:pt x="f2" y="f5"/>
                  </a:lnTo>
                  <a:lnTo>
                    <a:pt x="f3" y="f4"/>
                  </a:lnTo>
                  <a:lnTo>
                    <a:pt x="f3" y="f6"/>
                  </a:lnTo>
                  <a:lnTo>
                    <a:pt x="f3" y="f6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46"/>
                  </a:lnTo>
                  <a:lnTo>
                    <a:pt x="f50" y="f46"/>
                  </a:lnTo>
                  <a:lnTo>
                    <a:pt x="f51" y="f44"/>
                  </a:lnTo>
                  <a:lnTo>
                    <a:pt x="f52" y="f53"/>
                  </a:lnTo>
                  <a:lnTo>
                    <a:pt x="f54" y="f40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59" y="f60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67" y="f68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3" y="f18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2" y="f2"/>
                  </a:lnTo>
                  <a:lnTo>
                    <a:pt x="f2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 5"/>
            <p:cNvSpPr/>
            <p:nvPr/>
          </p:nvSpPr>
          <p:spPr>
            <a:xfrm rot="15922474">
              <a:off x="5376763" y="1826073"/>
              <a:ext cx="3299411" cy="44092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000"/>
                <a:gd name="f4" fmla="val 5291"/>
                <a:gd name="f5" fmla="val 85"/>
                <a:gd name="f6" fmla="val 2532"/>
                <a:gd name="f7" fmla="val 1736"/>
                <a:gd name="f8" fmla="val 3911"/>
                <a:gd name="f9" fmla="val 7524"/>
                <a:gd name="f10" fmla="val 5298"/>
                <a:gd name="f11" fmla="val 9958"/>
                <a:gd name="f12" fmla="val 9989"/>
                <a:gd name="f13" fmla="val 1958"/>
                <a:gd name="f14" fmla="val 9969"/>
                <a:gd name="f15" fmla="val 3333"/>
                <a:gd name="f16" fmla="val 9667"/>
                <a:gd name="f17" fmla="val 204"/>
                <a:gd name="f18" fmla="val 9334"/>
                <a:gd name="f19" fmla="val 400"/>
                <a:gd name="f20" fmla="val 9001"/>
                <a:gd name="f21" fmla="val 590"/>
                <a:gd name="f22" fmla="val 8667"/>
                <a:gd name="f23" fmla="val 753"/>
                <a:gd name="f24" fmla="val 8333"/>
                <a:gd name="f25" fmla="val 917"/>
                <a:gd name="f26" fmla="val 7999"/>
                <a:gd name="f27" fmla="val 1071"/>
                <a:gd name="f28" fmla="val 7669"/>
                <a:gd name="f29" fmla="val 1202"/>
                <a:gd name="f30" fmla="val 7333"/>
                <a:gd name="f31" fmla="val 1325"/>
                <a:gd name="f32" fmla="val 7000"/>
                <a:gd name="f33" fmla="val 1440"/>
                <a:gd name="f34" fmla="val 6673"/>
                <a:gd name="f35" fmla="val 1538"/>
                <a:gd name="f36" fmla="val 6340"/>
                <a:gd name="f37" fmla="val 1636"/>
                <a:gd name="f38" fmla="val 6013"/>
                <a:gd name="f39" fmla="val 1719"/>
                <a:gd name="f40" fmla="val 5686"/>
                <a:gd name="f41" fmla="val 1784"/>
                <a:gd name="f42" fmla="val 5359"/>
                <a:gd name="f43" fmla="val 1850"/>
                <a:gd name="f44" fmla="val 5036"/>
                <a:gd name="f45" fmla="val 1906"/>
                <a:gd name="f46" fmla="val 4717"/>
                <a:gd name="f47" fmla="val 1948"/>
                <a:gd name="f48" fmla="val 4396"/>
                <a:gd name="f49" fmla="val 1980"/>
                <a:gd name="f50" fmla="val 4079"/>
                <a:gd name="f51" fmla="val 2013"/>
                <a:gd name="f52" fmla="val 3766"/>
                <a:gd name="f53" fmla="val 2029"/>
                <a:gd name="f54" fmla="val 3454"/>
                <a:gd name="f55" fmla="val 2046"/>
                <a:gd name="f56" fmla="val 3145"/>
                <a:gd name="f57" fmla="val 2053"/>
                <a:gd name="f58" fmla="val 2839"/>
                <a:gd name="f59" fmla="val 2537"/>
                <a:gd name="f60" fmla="val 2238"/>
                <a:gd name="f61" fmla="val 1943"/>
                <a:gd name="f62" fmla="val 2004"/>
                <a:gd name="f63" fmla="val 1653"/>
                <a:gd name="f64" fmla="val 1368"/>
                <a:gd name="f65" fmla="val 1955"/>
                <a:gd name="f66" fmla="val 1085"/>
                <a:gd name="f67" fmla="val 1915"/>
                <a:gd name="f68" fmla="val 806"/>
                <a:gd name="f69" fmla="val 1873"/>
                <a:gd name="f70" fmla="val 533"/>
                <a:gd name="f71" fmla="val 1833"/>
                <a:gd name="f72" fmla="val 1726"/>
                <a:gd name="f73" fmla="val 28"/>
                <a:gd name="f74" fmla="val 1995"/>
                <a:gd name="f75" fmla="val 57"/>
                <a:gd name="f76" fmla="val 2263"/>
                <a:gd name="f77" fmla="*/ f0 1 10000"/>
                <a:gd name="f78" fmla="*/ f1 1 5291"/>
                <a:gd name="f79" fmla="+- f4 0 f2"/>
                <a:gd name="f80" fmla="+- f3 0 f2"/>
                <a:gd name="f81" fmla="*/ f80 1 10000"/>
                <a:gd name="f82" fmla="*/ f79 1 5291"/>
                <a:gd name="f83" fmla="*/ f2 1 f81"/>
                <a:gd name="f84" fmla="*/ f3 1 f81"/>
                <a:gd name="f85" fmla="*/ f2 1 f82"/>
                <a:gd name="f86" fmla="*/ f4 1 f82"/>
                <a:gd name="f87" fmla="*/ f83 f77 1"/>
                <a:gd name="f88" fmla="*/ f84 f77 1"/>
                <a:gd name="f89" fmla="*/ f86 f78 1"/>
                <a:gd name="f90" fmla="*/ f85 f7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7" t="f90" r="f88" b="f89"/>
              <a:pathLst>
                <a:path w="10000" h="5291">
                  <a:moveTo>
                    <a:pt x="f5" y="f6"/>
                  </a:moveTo>
                  <a:cubicBezTo>
                    <a:pt x="f7" y="f8"/>
                    <a:pt x="f9" y="f10"/>
                    <a:pt x="f11" y="f4"/>
                  </a:cubicBezTo>
                  <a:cubicBezTo>
                    <a:pt x="f12" y="f13"/>
                    <a:pt x="f14" y="f15"/>
                    <a:pt x="f3" y="f2"/>
                  </a:cubicBezTo>
                  <a:lnTo>
                    <a:pt x="f3" y="f2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5"/>
                  </a:lnTo>
                  <a:lnTo>
                    <a:pt x="f59" y="f55"/>
                  </a:lnTo>
                  <a:lnTo>
                    <a:pt x="f60" y="f53"/>
                  </a:lnTo>
                  <a:lnTo>
                    <a:pt x="f61" y="f62"/>
                  </a:lnTo>
                  <a:lnTo>
                    <a:pt x="f63" y="f49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2" y="f72"/>
                  </a:lnTo>
                  <a:cubicBezTo>
                    <a:pt x="f73" y="f74"/>
                    <a:pt x="f75" y="f7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 5"/>
            <p:cNvSpPr/>
            <p:nvPr/>
          </p:nvSpPr>
          <p:spPr>
            <a:xfrm>
              <a:off x="0" y="1591"/>
              <a:ext cx="12191996" cy="68564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5356"/>
                <a:gd name="f4" fmla="val 8638"/>
                <a:gd name="f5" fmla="val 14748"/>
                <a:gd name="f6" fmla="val 8038"/>
                <a:gd name="f7" fmla="val 600"/>
                <a:gd name="f8" fmla="val 592"/>
                <a:gd name="f9" fmla="*/ f0 1 15356"/>
                <a:gd name="f10" fmla="*/ f1 1 8638"/>
                <a:gd name="f11" fmla="+- f4 0 f2"/>
                <a:gd name="f12" fmla="+- f3 0 f2"/>
                <a:gd name="f13" fmla="*/ f12 1 15356"/>
                <a:gd name="f14" fmla="*/ f11 1 8638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5356" h="8638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  <a:lnTo>
                    <a:pt x="f3" y="f2"/>
                  </a:lnTo>
                  <a:lnTo>
                    <a:pt x="f2" y="f2"/>
                  </a:lnTo>
                  <a:close/>
                  <a:moveTo>
                    <a:pt x="f5" y="f6"/>
                  </a:moveTo>
                  <a:lnTo>
                    <a:pt x="f7" y="f6"/>
                  </a:lnTo>
                  <a:lnTo>
                    <a:pt x="f7" y="f8"/>
                  </a:lnTo>
                  <a:lnTo>
                    <a:pt x="f5" y="f8"/>
                  </a:lnTo>
                  <a:lnTo>
                    <a:pt x="f5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pic>
        <p:nvPicPr>
          <p:cNvPr id="10" name="Afbeelding 3"/>
          <p:cNvPicPr>
            <a:picLocks noChangeAspect="1"/>
          </p:cNvPicPr>
          <p:nvPr/>
        </p:nvPicPr>
        <p:blipFill>
          <a:blip r:embed="rId2"/>
          <a:srcRect l="20241" r="20670" b="-2"/>
          <a:stretch>
            <a:fillRect/>
          </a:stretch>
        </p:blipFill>
        <p:spPr>
          <a:xfrm>
            <a:off x="7418225" y="645109"/>
            <a:ext cx="4125315" cy="558536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1" name="Rectangle 13"/>
          <p:cNvSpPr>
            <a:spLocks noMove="1" noResize="1"/>
          </p:cNvSpPr>
          <p:nvPr/>
        </p:nvSpPr>
        <p:spPr>
          <a:xfrm>
            <a:off x="10437811" y="0"/>
            <a:ext cx="685800" cy="1143000"/>
          </a:xfrm>
          <a:prstGeom prst="rect">
            <a:avLst/>
          </a:prstGeom>
          <a:solidFill>
            <a:srgbClr val="B31166"/>
          </a:solidFill>
          <a:ln cap="flat">
            <a:noFill/>
            <a:prstDash val="solid"/>
          </a:ln>
          <a:effectLst>
            <a:outerShdw dist="25402" dir="5400000" algn="tl">
              <a:srgbClr val="000000">
                <a:alpha val="45000"/>
              </a:srgbClr>
            </a:outerShdw>
          </a:effectLst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2" name="Titel 1"/>
          <p:cNvSpPr txBox="1">
            <a:spLocks noGrp="1"/>
          </p:cNvSpPr>
          <p:nvPr>
            <p:ph type="title"/>
          </p:nvPr>
        </p:nvSpPr>
        <p:spPr>
          <a:xfrm>
            <a:off x="639101" y="629262"/>
            <a:ext cx="6072777" cy="1622319"/>
          </a:xfrm>
        </p:spPr>
        <p:txBody>
          <a:bodyPr>
            <a:normAutofit/>
          </a:bodyPr>
          <a:lstStyle/>
          <a:p>
            <a:pPr lvl="0"/>
            <a:r>
              <a:rPr lang="nl-NL" b="1" dirty="0" smtClean="0">
                <a:solidFill>
                  <a:schemeClr val="bg2">
                    <a:lumMod val="75000"/>
                  </a:schemeClr>
                </a:solidFill>
              </a:rPr>
              <a:t>Ethische </a:t>
            </a:r>
            <a:r>
              <a:rPr lang="nl-NL" b="1" dirty="0">
                <a:solidFill>
                  <a:schemeClr val="bg2">
                    <a:lumMod val="75000"/>
                  </a:schemeClr>
                </a:solidFill>
              </a:rPr>
              <a:t>waarden:</a:t>
            </a:r>
          </a:p>
        </p:txBody>
      </p:sp>
      <p:sp>
        <p:nvSpPr>
          <p:cNvPr id="13" name="Tijdelijke aanduiding voor inhoud 2"/>
          <p:cNvSpPr txBox="1">
            <a:spLocks noGrp="1"/>
          </p:cNvSpPr>
          <p:nvPr>
            <p:ph idx="1"/>
          </p:nvPr>
        </p:nvSpPr>
        <p:spPr>
          <a:xfrm>
            <a:off x="639101" y="2418734"/>
            <a:ext cx="6072777" cy="3811740"/>
          </a:xfrm>
        </p:spPr>
        <p:txBody>
          <a:bodyPr anchor="ctr"/>
          <a:lstStyle/>
          <a:p>
            <a:pPr lvl="0"/>
            <a:r>
              <a:rPr lang="nl-NL" dirty="0" smtClean="0"/>
              <a:t>Twee video's</a:t>
            </a:r>
            <a:r>
              <a:rPr lang="nl-NL" dirty="0"/>
              <a:t> </a:t>
            </a:r>
            <a:r>
              <a:rPr lang="nl-NL" dirty="0" smtClean="0"/>
              <a:t>laten ethische </a:t>
            </a:r>
            <a:r>
              <a:rPr lang="nl-NL" dirty="0"/>
              <a:t>waarden (o.a. veiligheid, autonomie, privacy</a:t>
            </a:r>
            <a:r>
              <a:rPr lang="nl-NL" dirty="0" smtClean="0"/>
              <a:t>) aan bod komen</a:t>
            </a:r>
            <a:endParaRPr lang="nl-NL" dirty="0"/>
          </a:p>
          <a:p>
            <a:pPr lvl="0"/>
            <a:endParaRPr lang="nl-NL" dirty="0"/>
          </a:p>
          <a:p>
            <a:pPr lvl="0"/>
            <a:r>
              <a:rPr lang="nl-NL" dirty="0"/>
              <a:t> </a:t>
            </a:r>
            <a:r>
              <a:rPr lang="nl-NL" dirty="0" smtClean="0"/>
              <a:t>Dit kom je straks ook tegen in je eerste stage: domotica wordt nu al veel gebruikt in de Psychogeriatrie = dementie-zorg</a:t>
            </a:r>
            <a:endParaRPr lang="nl-NL" dirty="0"/>
          </a:p>
          <a:p>
            <a:pPr lvl="0"/>
            <a:endParaRPr lang="nl-NL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48220" y="0"/>
            <a:ext cx="8534400" cy="1507067"/>
          </a:xfrm>
        </p:spPr>
        <p:txBody>
          <a:bodyPr/>
          <a:lstStyle/>
          <a:p>
            <a:pPr lvl="0"/>
            <a:r>
              <a:rPr lang="nl-NL" b="1" dirty="0"/>
              <a:t>Video 1: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idx="1"/>
          </p:nvPr>
        </p:nvSpPr>
        <p:spPr>
          <a:xfrm>
            <a:off x="748220" y="2304288"/>
            <a:ext cx="9483916" cy="3615267"/>
          </a:xfrm>
        </p:spPr>
        <p:txBody>
          <a:bodyPr/>
          <a:lstStyle/>
          <a:p>
            <a:pPr marL="0" lvl="0" indent="0">
              <a:buNone/>
            </a:pPr>
            <a:r>
              <a:rPr lang="nl-NL" dirty="0"/>
              <a:t>In de casus </a:t>
            </a:r>
            <a:r>
              <a:rPr lang="nl-NL" dirty="0" smtClean="0"/>
              <a:t>mevrouw </a:t>
            </a:r>
            <a:r>
              <a:rPr lang="nl-NL" dirty="0"/>
              <a:t>Janssen </a:t>
            </a:r>
            <a:r>
              <a:rPr lang="nl-NL" dirty="0" smtClean="0"/>
              <a:t>: het </a:t>
            </a:r>
            <a:r>
              <a:rPr lang="nl-NL" dirty="0"/>
              <a:t>plaatsen van een </a:t>
            </a:r>
            <a:r>
              <a:rPr lang="nl-NL" dirty="0" smtClean="0"/>
              <a:t>bewegingssensor</a:t>
            </a:r>
            <a:endParaRPr lang="nl-NL" dirty="0"/>
          </a:p>
          <a:p>
            <a:pPr marL="0" lvl="0" indent="0">
              <a:buNone/>
            </a:pPr>
            <a:r>
              <a:rPr lang="nl-NL" b="1" dirty="0" smtClean="0">
                <a:hlinkClick r:id="rId2"/>
              </a:rPr>
              <a:t>Video</a:t>
            </a:r>
            <a:r>
              <a:rPr lang="nl-NL" b="1" dirty="0" smtClean="0"/>
              <a:t> 3”47 – 12”40</a:t>
            </a:r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r>
              <a:rPr lang="nl-NL" b="1" dirty="0"/>
              <a:t>Vragen bij video 1: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dirty="0" smtClean="0"/>
              <a:t>Welke </a:t>
            </a:r>
            <a:r>
              <a:rPr lang="nl-NL" dirty="0"/>
              <a:t>argumenten zijn er vóór de plaatsing van een </a:t>
            </a:r>
            <a:r>
              <a:rPr lang="nl-NL" dirty="0" smtClean="0"/>
              <a:t>sensor</a:t>
            </a:r>
            <a:endParaRPr lang="nl-NL" dirty="0"/>
          </a:p>
          <a:p>
            <a:pPr marL="457200" lvl="0" indent="-457200">
              <a:buFont typeface="+mj-lt"/>
              <a:buAutoNum type="arabicPeriod"/>
            </a:pPr>
            <a:r>
              <a:rPr lang="nl-NL" dirty="0" smtClean="0"/>
              <a:t>Welke </a:t>
            </a:r>
            <a:r>
              <a:rPr lang="nl-NL" dirty="0"/>
              <a:t>argumenten zijn er tegen de plaatsing van een sensor?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dirty="0" smtClean="0"/>
              <a:t>Voor </a:t>
            </a:r>
            <a:r>
              <a:rPr lang="nl-NL" dirty="0"/>
              <a:t>welke oplossing zou jij kiezen?</a:t>
            </a:r>
          </a:p>
          <a:p>
            <a:pPr lvl="0"/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620204" y="0"/>
            <a:ext cx="8534400" cy="1507067"/>
          </a:xfrm>
        </p:spPr>
        <p:txBody>
          <a:bodyPr/>
          <a:lstStyle/>
          <a:p>
            <a:pPr lvl="0"/>
            <a:r>
              <a:rPr lang="nl-NL" b="1" dirty="0"/>
              <a:t>Video 2: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idx="1"/>
          </p:nvPr>
        </p:nvSpPr>
        <p:spPr>
          <a:xfrm>
            <a:off x="493776" y="1507066"/>
            <a:ext cx="11274552" cy="510404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nl-NL" dirty="0"/>
              <a:t>In de casus van mevrouw Meyer </a:t>
            </a:r>
            <a:r>
              <a:rPr lang="nl-NL" dirty="0" smtClean="0"/>
              <a:t>: het </a:t>
            </a:r>
            <a:r>
              <a:rPr lang="nl-NL" dirty="0"/>
              <a:t>toepassen van een </a:t>
            </a:r>
            <a:r>
              <a:rPr lang="nl-NL" dirty="0" err="1"/>
              <a:t>key</a:t>
            </a:r>
            <a:r>
              <a:rPr lang="nl-NL" dirty="0"/>
              <a:t> tag en </a:t>
            </a:r>
            <a:r>
              <a:rPr lang="nl-NL" dirty="0" smtClean="0"/>
              <a:t>dwaaldetectie</a:t>
            </a:r>
            <a:endParaRPr lang="nl-NL" dirty="0"/>
          </a:p>
          <a:p>
            <a:pPr marL="0" lvl="0" indent="0">
              <a:buNone/>
            </a:pPr>
            <a:r>
              <a:rPr lang="nl-NL" dirty="0"/>
              <a:t>Een </a:t>
            </a:r>
            <a:r>
              <a:rPr lang="nl-NL" dirty="0" err="1"/>
              <a:t>key</a:t>
            </a:r>
            <a:r>
              <a:rPr lang="nl-NL" dirty="0"/>
              <a:t> tag is een elektronische sleutel om deuren te openen. </a:t>
            </a:r>
          </a:p>
          <a:p>
            <a:pPr marL="0" lvl="0" indent="0">
              <a:buNone/>
            </a:pPr>
            <a:r>
              <a:rPr lang="nl-NL" dirty="0"/>
              <a:t>Met behulp van dwaaldetectie kan men zien, op een beeldscherm, waar een persoon is, zowel binnen als buiten.</a:t>
            </a:r>
          </a:p>
          <a:p>
            <a:pPr marL="0" lvl="0" indent="0">
              <a:buNone/>
            </a:pPr>
            <a:endParaRPr lang="nl-NL" dirty="0" smtClean="0"/>
          </a:p>
          <a:p>
            <a:pPr marL="0" lvl="0" indent="0">
              <a:buNone/>
            </a:pPr>
            <a:r>
              <a:rPr lang="nl-NL" dirty="0" smtClean="0">
                <a:hlinkClick r:id="rId2"/>
              </a:rPr>
              <a:t>Video 2 </a:t>
            </a:r>
            <a:r>
              <a:rPr lang="nl-NL" dirty="0" smtClean="0"/>
              <a:t>tot 5”52</a:t>
            </a:r>
          </a:p>
          <a:p>
            <a:pPr lvl="0"/>
            <a:endParaRPr lang="nl-NL" b="1" dirty="0"/>
          </a:p>
          <a:p>
            <a:pPr marL="0" lvl="0" indent="0">
              <a:buNone/>
            </a:pPr>
            <a:r>
              <a:rPr lang="nl-NL" b="1" dirty="0" smtClean="0"/>
              <a:t>Vragen </a:t>
            </a:r>
            <a:r>
              <a:rPr lang="nl-NL" b="1" dirty="0"/>
              <a:t>bij video 2: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dirty="0" smtClean="0"/>
              <a:t>Welke </a:t>
            </a:r>
            <a:r>
              <a:rPr lang="nl-NL" dirty="0"/>
              <a:t>argumenten zijn er vóór het gebruik van een </a:t>
            </a:r>
            <a:r>
              <a:rPr lang="nl-NL" dirty="0" err="1"/>
              <a:t>key</a:t>
            </a:r>
            <a:r>
              <a:rPr lang="nl-NL" dirty="0"/>
              <a:t> tag?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dirty="0" smtClean="0"/>
              <a:t>Welke </a:t>
            </a:r>
            <a:r>
              <a:rPr lang="nl-NL" dirty="0"/>
              <a:t>argumenten zijn er tegen het gebruik van een </a:t>
            </a:r>
            <a:r>
              <a:rPr lang="nl-NL" dirty="0" err="1"/>
              <a:t>key</a:t>
            </a:r>
            <a:r>
              <a:rPr lang="nl-NL" dirty="0"/>
              <a:t> tag?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dirty="0" smtClean="0"/>
              <a:t>Voor </a:t>
            </a:r>
            <a:r>
              <a:rPr lang="nl-NL" dirty="0"/>
              <a:t>welke oplossing zou jij kiezen?</a:t>
            </a:r>
            <a:br>
              <a:rPr lang="nl-NL" dirty="0"/>
            </a:br>
            <a:endParaRPr lang="nl-NL" dirty="0"/>
          </a:p>
          <a:p>
            <a:pPr lvl="0"/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109</TotalTime>
  <Words>122</Words>
  <Application>Microsoft Office PowerPoint</Application>
  <PresentationFormat>Breedbeeld</PresentationFormat>
  <Paragraphs>32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Calibri</vt:lpstr>
      <vt:lpstr>Century Gothic</vt:lpstr>
      <vt:lpstr>Wingdings 3</vt:lpstr>
      <vt:lpstr>Segment</vt:lpstr>
      <vt:lpstr>Inzicht krijgen in Ethiek </vt:lpstr>
      <vt:lpstr>Doel: </vt:lpstr>
      <vt:lpstr>Wat is ethiek?</vt:lpstr>
      <vt:lpstr>Ethische waarden:</vt:lpstr>
      <vt:lpstr>Video 1:</vt:lpstr>
      <vt:lpstr>Video 2: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Ethiek</dc:title>
  <dc:creator>Jacolien ten Cate</dc:creator>
  <cp:lastModifiedBy>Remko Lengton</cp:lastModifiedBy>
  <cp:revision>9</cp:revision>
  <dcterms:created xsi:type="dcterms:W3CDTF">2016-12-16T09:30:44Z</dcterms:created>
  <dcterms:modified xsi:type="dcterms:W3CDTF">2017-10-18T19:02:08Z</dcterms:modified>
</cp:coreProperties>
</file>